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8" r:id="rId3"/>
    <p:sldId id="273" r:id="rId4"/>
    <p:sldId id="257" r:id="rId5"/>
    <p:sldId id="266" r:id="rId6"/>
    <p:sldId id="289" r:id="rId7"/>
    <p:sldId id="288" r:id="rId8"/>
    <p:sldId id="269" r:id="rId9"/>
    <p:sldId id="275" r:id="rId10"/>
    <p:sldId id="276" r:id="rId11"/>
    <p:sldId id="292" r:id="rId12"/>
    <p:sldId id="296" r:id="rId13"/>
    <p:sldId id="263" r:id="rId14"/>
    <p:sldId id="265" r:id="rId15"/>
    <p:sldId id="278" r:id="rId16"/>
    <p:sldId id="282" r:id="rId17"/>
    <p:sldId id="280" r:id="rId18"/>
    <p:sldId id="283" r:id="rId19"/>
    <p:sldId id="297" r:id="rId20"/>
    <p:sldId id="298" r:id="rId21"/>
    <p:sldId id="287" r:id="rId22"/>
    <p:sldId id="284" r:id="rId23"/>
    <p:sldId id="290" r:id="rId24"/>
    <p:sldId id="299" r:id="rId25"/>
    <p:sldId id="291" r:id="rId2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775" autoAdjust="0"/>
  </p:normalViewPr>
  <p:slideViewPr>
    <p:cSldViewPr>
      <p:cViewPr varScale="1">
        <p:scale>
          <a:sx n="69" d="100"/>
          <a:sy n="69" d="100"/>
        </p:scale>
        <p:origin x="-28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DE0CA8-1150-4436-BC31-0013918FAD82}" type="datetimeFigureOut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FD102B9-89A6-4B45-9EC8-86BCE694034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23410EA-B8E0-4BC1-A8D0-80AE62E70D04}" type="datetimeFigureOut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895B1AC-A58C-48CE-AE48-9E850EE5DAA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0FE808-1426-4947-A511-B1C37B26B0E5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2198EB-11CA-4361-AC76-75AD48BFADD5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D08B1-8F70-46B9-9C19-63BA903111BB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95B1AC-A58C-48CE-AE48-9E850EE5DAA5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95B1AC-A58C-48CE-AE48-9E850EE5DAA5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810DD8-07F0-4F7C-94AB-35F29A4FA6B6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429780-EDEE-45E3-8A70-D17655DE79FC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0741B7-4165-4DFE-9844-096F084D5C6A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64DFE3-300D-4789-9D07-1A6E05865EB5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3098D6-25BF-4F56-8573-94E82B46A45A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pitchFamily="34" charset="0"/>
              <a:buNone/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86A7A6-4164-467E-8A87-8644CC573461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8D2C6A-3FFF-44E8-AC53-ED5BE1E9A715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24D400-CC65-4646-A9A7-51A9FAC9E131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78CC25-8539-443B-B348-28B80FA07BC4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95B1AC-A58C-48CE-AE48-9E850EE5DAA5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5ED716-701E-4ABD-BD0A-CFD92EB246AB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AC795B-FF54-418C-9EA2-4FE2677F3CCF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95B1AC-A58C-48CE-AE48-9E850EE5DAA5}" type="slidenum">
              <a:rPr lang="en-AU" smtClean="0"/>
              <a:pPr>
                <a:defRPr/>
              </a:pPr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73FE0C-E187-42BA-8CF6-BB9F3B605585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6D5621-9144-4DAE-82B8-7C57441A8B72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967E16-8E98-4919-9794-AE63C50E38EE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5950D5-7BEB-42A2-BE1E-D9B038D4911A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B2BE58-F070-4CD5-80CD-B8600CAFC1CE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95A87-07B4-4059-ABDC-BCB9AAAE28D1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96657A-C394-4A6D-BDE0-83A41CE0CA69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620D26-6E74-48CA-BD6F-AA05CF6CC5B4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855D90-BA0B-46AD-A897-07E0219F83B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3605-1C45-4DC0-86D0-16DC57717D59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63F5F-7E42-4119-BFD1-8F43B6C768C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61892-F220-40B6-914A-F2A7512273A2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D316A-724B-4C9F-AF30-CB1FF73F518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A084E-8D67-4D81-A31E-57663D09F736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EDA2C-DCA6-4E76-8B04-CD2E54109C8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D6F90B-FA1E-4722-AE21-41367D53A40E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AC50D2-E5CC-4526-A218-76ABD2F60B0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1141-38DB-4B1B-939E-F913A1D5B595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8D67C-25F4-4934-B022-3E4CAD233FD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EB3CA-FDF7-40FB-9C05-7E87D5588389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3649-B4EF-4B34-81A3-16432F0E187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27A62-2D4F-452B-88B0-B776DAA42D85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02E2D-FEE6-4AC8-90A4-7B603AA19DB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B4434F-755B-4CD0-B81C-98A8B1E9FEF1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663DDA-8859-464B-8CB6-7FD67A80642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90DAC-A099-4F48-8E9C-E8AFDD64A63A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15451-6F6E-40DB-ABE4-D9E8776382B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4CE055-84C6-4B00-9C26-7499DAF1A9A8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287957-F819-4A88-B258-2F790EBDE56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DF8EAA7-F583-49AA-8E8C-78BCDEBBF3A5}" type="datetime1">
              <a:rPr lang="en-AU"/>
              <a:pPr>
                <a:defRPr/>
              </a:pPr>
              <a:t>14/05/2013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A638D2-ED67-42A0-96D2-2C9CC2F27BC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89" r:id="rId2"/>
    <p:sldLayoutId id="2147484197" r:id="rId3"/>
    <p:sldLayoutId id="2147484190" r:id="rId4"/>
    <p:sldLayoutId id="2147484191" r:id="rId5"/>
    <p:sldLayoutId id="2147484192" r:id="rId6"/>
    <p:sldLayoutId id="2147484198" r:id="rId7"/>
    <p:sldLayoutId id="2147484193" r:id="rId8"/>
    <p:sldLayoutId id="2147484199" r:id="rId9"/>
    <p:sldLayoutId id="2147484194" r:id="rId10"/>
    <p:sldLayoutId id="21474841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/>
              <a:t>The Australian Energy Regulator</a:t>
            </a:r>
            <a:br>
              <a:rPr lang="en-AU" sz="3200" dirty="0" smtClean="0"/>
            </a:br>
            <a:r>
              <a:rPr lang="en-AU" sz="3200" dirty="0" smtClean="0"/>
              <a:t>Economic benchmarking </a:t>
            </a:r>
            <a:br>
              <a:rPr lang="en-AU" sz="3200" dirty="0" smtClean="0"/>
            </a:br>
            <a:r>
              <a:rPr lang="en-AU" sz="3200" dirty="0" smtClean="0"/>
              <a:t>TNSP outputs data</a:t>
            </a:r>
            <a:endParaRPr lang="en-AU" sz="3200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619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Overlap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 with category analysis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There is overlap between the data required for economic benchmarking and category analysis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We aim to collect data that is consistent and can be used for both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We will release consolidated draft data requirements with our draft guideline</a:t>
            </a:r>
          </a:p>
          <a:p>
            <a:pPr eaLnBrk="1" hangingPunct="1"/>
            <a:endParaRPr lang="en-AU" smtClean="0"/>
          </a:p>
          <a:p>
            <a:pPr eaLnBrk="1" hangingPunct="1"/>
            <a:endParaRPr lang="en-AU" smtClean="0"/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619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Briefing note responses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125538"/>
            <a:ext cx="8183562" cy="4187825"/>
          </a:xfrm>
        </p:spPr>
        <p:txBody>
          <a:bodyPr/>
          <a:lstStyle/>
          <a:p>
            <a:r>
              <a:rPr lang="en-AU" sz="2400" smtClean="0"/>
              <a:t>A number of points were raised in response to the briefing note. Three high level comments:</a:t>
            </a:r>
          </a:p>
          <a:p>
            <a:pPr lvl="1">
              <a:buFont typeface="Arial" charset="0"/>
              <a:buChar char="•"/>
            </a:pPr>
            <a:r>
              <a:rPr lang="en-AU" sz="2000" smtClean="0"/>
              <a:t>Stakeholders would like to see the AER’s modelling for economic benchmarking</a:t>
            </a:r>
          </a:p>
          <a:p>
            <a:pPr lvl="1">
              <a:buFont typeface="Arial" charset="0"/>
              <a:buChar char="•"/>
            </a:pPr>
            <a:r>
              <a:rPr lang="en-AU" sz="2000" smtClean="0"/>
              <a:t>It is unclear why the data is required</a:t>
            </a:r>
          </a:p>
          <a:p>
            <a:pPr lvl="1">
              <a:buFont typeface="Arial" charset="0"/>
              <a:buChar char="•"/>
            </a:pPr>
            <a:r>
              <a:rPr lang="en-AU" sz="2000" smtClean="0"/>
              <a:t>Stakeholders consider that more environmental factors should be included in the data requirements</a:t>
            </a:r>
          </a:p>
          <a:p>
            <a:r>
              <a:rPr lang="en-AU" sz="2400" smtClean="0"/>
              <a:t>The workshop on 22 May will cover application</a:t>
            </a:r>
          </a:p>
          <a:p>
            <a:r>
              <a:rPr lang="en-AU" sz="2400" smtClean="0"/>
              <a:t>We will discuss the data today – and consider additional environmental factors</a:t>
            </a:r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8183562" cy="661988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Economic Insights presentation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187825"/>
          </a:xfrm>
        </p:spPr>
        <p:txBody>
          <a:bodyPr/>
          <a:lstStyle/>
          <a:p>
            <a:endParaRPr lang="en-AU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Discussion: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sz="27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Model specification issues</a:t>
            </a:r>
            <a:endParaRPr lang="en-AU" sz="2700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Discussion topics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Incorporating reliability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How to weight outputs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The use of peak demand, network capacity or neither</a:t>
            </a:r>
          </a:p>
          <a:p>
            <a:pPr eaLnBrk="1" hangingPunct="1"/>
            <a:endParaRPr lang="en-AU" smtClean="0"/>
          </a:p>
        </p:txBody>
      </p:sp>
      <p:pic>
        <p:nvPicPr>
          <p:cNvPr id="1843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7635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Outputs data requirements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546600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Ideally one data request that will be the main source of information for category analysis and economic benchmarking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Data for primary model specification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Data for sensitivity analysis, which requires a broader data set</a:t>
            </a:r>
          </a:p>
          <a:p>
            <a:pPr eaLnBrk="1" hangingPunct="1">
              <a:buFont typeface="Wingdings 2" pitchFamily="18" charset="2"/>
              <a:buNone/>
            </a:pPr>
            <a:endParaRPr lang="en-AU" smtClean="0">
              <a:latin typeface="Lucida Fax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AU" smtClean="0">
                <a:latin typeface="Lucida Fax" pitchFamily="18" charset="0"/>
              </a:rPr>
              <a:t>Question: is all the relevant data collected?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AU" smtClean="0">
                <a:latin typeface="Lucida Fax" pitchFamily="18" charset="0"/>
              </a:rPr>
              <a:t>Question: are the definitions suitable?</a:t>
            </a:r>
          </a:p>
          <a:p>
            <a:pPr eaLnBrk="1" hangingPunct="1">
              <a:buFont typeface="Wingdings 2" pitchFamily="18" charset="2"/>
              <a:buNone/>
            </a:pPr>
            <a:endParaRPr lang="en-AU" smtClean="0"/>
          </a:p>
          <a:p>
            <a:pPr eaLnBrk="1" hangingPunct="1">
              <a:buFont typeface="Wingdings 2" pitchFamily="18" charset="2"/>
              <a:buNone/>
            </a:pPr>
            <a:endParaRPr lang="en-AU" smtClean="0"/>
          </a:p>
        </p:txBody>
      </p:sp>
      <p:pic>
        <p:nvPicPr>
          <p:cNvPr id="1946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92150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Revenue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68313" y="1125538"/>
            <a:ext cx="8183562" cy="447357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TUOS revenue can be used to calculate output weights but a functional outputs approach is preferred.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Revenue data by component will be used for sensitivity analysis and may provide useful information in forming functional output weights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Revenue by chargeable quantity eg. fixed customer charges, on-peak energy delivery charges (p.17)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Revenue by customer type of connected equipment eg. distribution networks (p.17)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System Capacity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39750" y="1268413"/>
            <a:ext cx="8183563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O/H and U/G circuit length by voltage level (p.18)</a:t>
            </a:r>
          </a:p>
          <a:p>
            <a:r>
              <a:rPr lang="en-AU" smtClean="0">
                <a:latin typeface="Lucida Fax" pitchFamily="18" charset="0"/>
              </a:rPr>
              <a:t>Installed transmission system transformer capacity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Transmission substations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Terminal points to DNSP systems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Transformer capacity for directly connected end-users owned by the end-user</a:t>
            </a:r>
          </a:p>
          <a:p>
            <a:pPr lvl="1"/>
            <a:endParaRPr lang="en-AU" smtClean="0">
              <a:latin typeface="Lucida Fax" pitchFamily="18" charset="0"/>
            </a:endParaRPr>
          </a:p>
          <a:p>
            <a:endParaRPr lang="en-AU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System Demand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39750" y="1341438"/>
            <a:ext cx="8183563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Non-coincident and coincident peak demand (p.20)</a:t>
            </a:r>
          </a:p>
          <a:p>
            <a:endParaRPr lang="en-AU" smtClean="0">
              <a:latin typeface="Lucida Fax" pitchFamily="18" charset="0"/>
            </a:endParaRPr>
          </a:p>
          <a:p>
            <a:r>
              <a:rPr lang="en-AU" smtClean="0">
                <a:latin typeface="Lucida Fax" pitchFamily="18" charset="0"/>
              </a:rPr>
              <a:t>Planned capacity on 50% and 10% POE (p.21)</a:t>
            </a:r>
          </a:p>
          <a:p>
            <a:endParaRPr lang="en-AU" smtClean="0">
              <a:latin typeface="Lucida Fax" pitchFamily="18" charset="0"/>
            </a:endParaRPr>
          </a:p>
          <a:p>
            <a:r>
              <a:rPr lang="en-AU" smtClean="0">
                <a:latin typeface="Lucida Fax" pitchFamily="18" charset="0"/>
              </a:rPr>
              <a:t>Transmission achieved capacity. (p.21)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8183563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Reliability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68313" y="1196975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Performance to STPIS components</a:t>
            </a:r>
          </a:p>
          <a:p>
            <a:r>
              <a:rPr lang="en-AU" smtClean="0">
                <a:latin typeface="Lucida Fax" pitchFamily="18" charset="0"/>
              </a:rPr>
              <a:t>Service component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Average circuit outage rate (p.21)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Loss of supply event frequency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Average outage duration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Proper operation of equipment</a:t>
            </a:r>
          </a:p>
          <a:p>
            <a:r>
              <a:rPr lang="en-AU" smtClean="0">
                <a:latin typeface="Lucida Fax" pitchFamily="18" charset="0"/>
              </a:rPr>
              <a:t>Market impact</a:t>
            </a:r>
          </a:p>
          <a:p>
            <a:r>
              <a:rPr lang="en-AU" smtClean="0">
                <a:latin typeface="Lucida Fax" pitchFamily="18" charset="0"/>
              </a:rPr>
              <a:t>Network capability</a:t>
            </a:r>
          </a:p>
          <a:p>
            <a:pPr lvl="1">
              <a:buFont typeface="Verdana" pitchFamily="34" charset="0"/>
              <a:buNone/>
            </a:pPr>
            <a:endParaRPr lang="en-AU" smtClean="0">
              <a:latin typeface="Lucida Fax" pitchFamily="18" charset="0"/>
            </a:endParaRPr>
          </a:p>
          <a:p>
            <a:pPr lvl="1">
              <a:buFont typeface="Verdana" pitchFamily="34" charset="0"/>
              <a:buNone/>
            </a:pPr>
            <a:endParaRPr lang="en-AU" smtClean="0">
              <a:latin typeface="Lucida Fax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619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Briefing note responses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183562" cy="4608512"/>
          </a:xfrm>
        </p:spPr>
        <p:txBody>
          <a:bodyPr/>
          <a:lstStyle/>
          <a:p>
            <a:r>
              <a:rPr lang="en-AU" smtClean="0"/>
              <a:t>The VCR should not be used to weigh outages because the STPIS does not attempt to reflect customers’ valuation of outages</a:t>
            </a:r>
          </a:p>
          <a:p>
            <a:r>
              <a:rPr lang="en-AU" smtClean="0"/>
              <a:t>STPIS values and thresholds are set with respect to TNSPs’ historical performance. Hence benchmarking on the basis of these parameters may be inaccurate</a:t>
            </a:r>
          </a:p>
          <a:p>
            <a:r>
              <a:rPr lang="en-AU" smtClean="0"/>
              <a:t>The market impact parameter may have been prematurely dismissed</a:t>
            </a:r>
          </a:p>
        </p:txBody>
      </p:sp>
      <p:pic>
        <p:nvPicPr>
          <p:cNvPr id="2458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65175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Agenda</a:t>
            </a:r>
            <a:endParaRPr lang="en-AU" dirty="0">
              <a:latin typeface="Lucida Fax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468313" y="1412875"/>
          <a:ext cx="8183562" cy="4190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482"/>
                <a:gridCol w="6635080"/>
              </a:tblGrid>
              <a:tr h="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6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Time </a:t>
                      </a:r>
                      <a:endParaRPr lang="en-AU" sz="26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6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Item</a:t>
                      </a:r>
                      <a:endParaRPr lang="en-AU" sz="1800" b="0" i="0" u="none" strike="noStrike" dirty="0">
                        <a:latin typeface="Arial"/>
                      </a:endParaRP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9:00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Introduction</a:t>
                      </a: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9:15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Model</a:t>
                      </a:r>
                      <a:r>
                        <a:rPr kumimoji="0" lang="en-AU" sz="2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specification</a:t>
                      </a:r>
                      <a:endParaRPr kumimoji="0" lang="en-AU" sz="2400" b="0" i="0" u="none" strike="noStrike" kern="1200" dirty="0" smtClean="0">
                        <a:solidFill>
                          <a:schemeClr val="dk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</a:rPr>
                        <a:t>10:05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tx1"/>
                          </a:solidFill>
                          <a:latin typeface="Calibri"/>
                        </a:rPr>
                        <a:t>10:20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Outputs</a:t>
                      </a:r>
                      <a:r>
                        <a:rPr kumimoji="0" lang="en-AU" sz="2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d</a:t>
                      </a:r>
                      <a:r>
                        <a:rPr kumimoji="0"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ata requirements</a:t>
                      </a: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tx1"/>
                          </a:solidFill>
                          <a:latin typeface="Calibri"/>
                        </a:rPr>
                        <a:t>11:25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tx1"/>
                          </a:solidFill>
                          <a:latin typeface="Calibri"/>
                        </a:rPr>
                        <a:t>11:35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Environmental factors data requirements</a:t>
                      </a:r>
                      <a:endParaRPr lang="en-AU" sz="2400" b="0" i="1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</a:rPr>
                        <a:t>12:25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Next steps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619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Briefing note responses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183562" cy="4608512"/>
          </a:xfrm>
        </p:spPr>
        <p:txBody>
          <a:bodyPr/>
          <a:lstStyle/>
          <a:p>
            <a:r>
              <a:rPr lang="en-AU" smtClean="0"/>
              <a:t>definition of different ‘small’ and ‘large’ loss of supply event thresholds for different TNSPs</a:t>
            </a:r>
          </a:p>
          <a:p>
            <a:r>
              <a:rPr lang="en-AU" smtClean="0"/>
              <a:t>The “number of protection system failure events” measure does not well reflect TNSPs’ ‘secondary deliverables’</a:t>
            </a:r>
          </a:p>
        </p:txBody>
      </p:sp>
      <p:pic>
        <p:nvPicPr>
          <p:cNvPr id="2560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92150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Energy Delivered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611188" y="1268413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Total energy delivered</a:t>
            </a:r>
          </a:p>
          <a:p>
            <a:r>
              <a:rPr lang="en-AU" smtClean="0">
                <a:latin typeface="Lucida Fax" pitchFamily="18" charset="0"/>
              </a:rPr>
              <a:t>Energy delivery by chargeable quantity</a:t>
            </a:r>
          </a:p>
          <a:p>
            <a:r>
              <a:rPr lang="en-AU" smtClean="0">
                <a:latin typeface="Lucida Fax" pitchFamily="18" charset="0"/>
              </a:rPr>
              <a:t>Energy received from TNSP by time of receipt</a:t>
            </a:r>
          </a:p>
          <a:p>
            <a:r>
              <a:rPr lang="en-AU" smtClean="0">
                <a:latin typeface="Lucida Fax" pitchFamily="18" charset="0"/>
              </a:rPr>
              <a:t>Customer type or class</a:t>
            </a:r>
          </a:p>
          <a:p>
            <a:r>
              <a:rPr lang="en-AU" smtClean="0">
                <a:latin typeface="Lucida Fax" pitchFamily="18" charset="0"/>
              </a:rPr>
              <a:t>Delivery time period definitions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System losses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Line losses as a percentage of purchases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Environmental factors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Data not just sought from TNSPs- data may also be collected from other agencies</a:t>
            </a:r>
          </a:p>
          <a:p>
            <a:r>
              <a:rPr lang="en-AU" smtClean="0">
                <a:latin typeface="Lucida Fax" pitchFamily="18" charset="0"/>
              </a:rPr>
              <a:t>Many differing environmental factors, however it may be that only a few can be incorporated. Hence there is a need to select the most material factors</a:t>
            </a:r>
          </a:p>
          <a:p>
            <a:pPr eaLnBrk="1" hangingPunct="1">
              <a:buFont typeface="Wingdings 2" pitchFamily="18" charset="2"/>
              <a:buNone/>
            </a:pPr>
            <a:endParaRPr lang="en-AU" smtClean="0">
              <a:latin typeface="Lucida Fax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AU" smtClean="0">
                <a:latin typeface="Lucida Fax" pitchFamily="18" charset="0"/>
              </a:rPr>
              <a:t>Question: is all the relevant data collected?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AU" smtClean="0">
                <a:latin typeface="Lucida Fax" pitchFamily="18" charset="0"/>
              </a:rPr>
              <a:t>Question: are the definitions suitable?</a:t>
            </a:r>
          </a:p>
          <a:p>
            <a:endParaRPr lang="en-AU" smtClean="0">
              <a:latin typeface="Lucida Fax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Comments in submissions	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187825"/>
          </a:xfrm>
        </p:spPr>
        <p:txBody>
          <a:bodyPr/>
          <a:lstStyle/>
          <a:p>
            <a:r>
              <a:rPr lang="en-AU" smtClean="0"/>
              <a:t>The briefing note does not consider the different transmission responsibilities in Victoria compared to other NEM jurisdictions and how this is taken in to account.</a:t>
            </a:r>
          </a:p>
          <a:p>
            <a:endParaRPr lang="en-AU" smtClean="0">
              <a:latin typeface="Lucida Fax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183563" cy="733425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Economic Insights presentation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does this fit into the broader consultation?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This is the 5</a:t>
            </a:r>
            <a:r>
              <a:rPr lang="en-AU" baseline="30000" smtClean="0">
                <a:latin typeface="Lucida Fax" pitchFamily="18" charset="0"/>
              </a:rPr>
              <a:t>th</a:t>
            </a:r>
            <a:r>
              <a:rPr lang="en-AU" smtClean="0">
                <a:latin typeface="Lucida Fax" pitchFamily="18" charset="0"/>
              </a:rPr>
              <a:t> workshop on economic benchmarking techniques – three more to come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  <a:p>
            <a:pPr eaLnBrk="1" hangingPunct="1"/>
            <a:r>
              <a:rPr lang="en-AU" smtClean="0">
                <a:latin typeface="Lucida Fax" pitchFamily="18" charset="0"/>
              </a:rPr>
              <a:t>Draft guidelines and explanatory statement in August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  <a:p>
            <a:pPr eaLnBrk="1" hangingPunct="1"/>
            <a:r>
              <a:rPr lang="en-AU" smtClean="0">
                <a:latin typeface="Lucida Fax" pitchFamily="18" charset="0"/>
              </a:rPr>
              <a:t>Final by 29 November</a:t>
            </a:r>
          </a:p>
          <a:p>
            <a:pPr eaLnBrk="1" hangingPunct="1"/>
            <a:endParaRPr lang="en-AU" smtClean="0"/>
          </a:p>
        </p:txBody>
      </p:sp>
      <p:pic>
        <p:nvPicPr>
          <p:cNvPr id="819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6905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Economic benchmarking workshops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9219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92125" y="1484313"/>
          <a:ext cx="8183562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407"/>
                <a:gridCol w="6600155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Subject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13</a:t>
                      </a:r>
                      <a:r>
                        <a:rPr lang="en-AU" baseline="0" dirty="0" smtClean="0"/>
                        <a:t>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DNSP outputs and environmental</a:t>
                      </a:r>
                      <a:r>
                        <a:rPr lang="en-AU" baseline="0" dirty="0" smtClean="0"/>
                        <a:t> factors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14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TNSP outputs</a:t>
                      </a:r>
                      <a:r>
                        <a:rPr lang="en-AU" baseline="0" dirty="0" smtClean="0"/>
                        <a:t> and environmental variables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20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NSP inputs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/>
                        <a:t>30 April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/>
                        <a:t>Measurement – DNSP outputs and environmental variables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/>
                        <a:t>2 May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/>
                        <a:t>Measurement – TNSP outputs and environmental variables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7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Measurement - NSP</a:t>
                      </a:r>
                      <a:r>
                        <a:rPr lang="en-AU" baseline="0" dirty="0" smtClean="0"/>
                        <a:t> inputs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22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Prescription in the EFA guideline</a:t>
                      </a:r>
                      <a:r>
                        <a:rPr lang="en-AU" baseline="0" dirty="0" smtClean="0"/>
                        <a:t> &amp;</a:t>
                      </a:r>
                      <a:r>
                        <a:rPr lang="en-AU" dirty="0" smtClean="0"/>
                        <a:t> potential application techniques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30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Expenditure setting process 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Context for this workshop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First phase of economic benchmarking workshops on inputs, outputs and  environmental factors completed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Now we will consider data and definitions for economic benchmarking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Final workshops will outline the application of economic benchmarking and the expenditure framework as a whole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  <a:p>
            <a:pPr eaLnBrk="1" hangingPunct="1"/>
            <a:endParaRPr lang="en-AU" smtClean="0"/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Objective of this workshop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To explain and discuss technical issues on how to incorporate outputs into modelling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Weighting of outputs against each other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Incorporating reliability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Whether to use peak demand or capacity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To discuss data requirements for outputs &amp; environmental factors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Is the data list comprehensive?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Are the preliminary definitions suitable?</a:t>
            </a:r>
          </a:p>
          <a:p>
            <a:pPr eaLnBrk="1" hangingPunct="1"/>
            <a:endParaRPr lang="en-AU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Structure of this workshop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>
                <a:latin typeface="Lucida Fax" pitchFamily="18" charset="0"/>
              </a:rPr>
              <a:t>This workshop has been split into three parts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Consideration of the model specification (with a presentation from Economic Insights) </a:t>
            </a:r>
            <a:endParaRPr lang="en-AU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Discussion of data required to measure outputs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Discussion of data to measure environmental factors</a:t>
            </a:r>
          </a:p>
        </p:txBody>
      </p:sp>
      <p:pic>
        <p:nvPicPr>
          <p:cNvPr id="122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921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Why focus on data collection?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The AER must publish annual benchmarking reports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Economic benchmarking will be incorporated into the benchmarking report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The EFA guideline must set out data requirements for expenditure assessments</a:t>
            </a:r>
            <a:endParaRPr lang="en-AU" smtClean="0"/>
          </a:p>
          <a:p>
            <a:pPr eaLnBrk="1" hangingPunct="1"/>
            <a:endParaRPr lang="en-AU" smtClean="0">
              <a:latin typeface="Lucida Fax" pitchFamily="18" charset="0"/>
            </a:endParaRPr>
          </a:p>
        </p:txBody>
      </p:sp>
      <p:pic>
        <p:nvPicPr>
          <p:cNvPr id="1331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92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Why collect a broad range of data?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Multiple perspectives on model specification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Sensitivity analysis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Data requirements for the mechanics of economic benchmarking – ie weighting inputs and outputs</a:t>
            </a:r>
          </a:p>
          <a:p>
            <a:pPr eaLnBrk="1" hangingPunct="1"/>
            <a:endParaRPr lang="en-AU" smtClean="0"/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929</Words>
  <Application>Microsoft Office PowerPoint</Application>
  <PresentationFormat>On-screen Show (4:3)</PresentationFormat>
  <Paragraphs>167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Verdana</vt:lpstr>
      <vt:lpstr>Wingdings 2</vt:lpstr>
      <vt:lpstr>Calibri</vt:lpstr>
      <vt:lpstr>Lucida Fax</vt:lpstr>
      <vt:lpstr>Aspect</vt:lpstr>
      <vt:lpstr>The Australian Energy Regulator Economic benchmarking  TNSP outputs data</vt:lpstr>
      <vt:lpstr>Agenda</vt:lpstr>
      <vt:lpstr>How does this fit into the broader consultation?</vt:lpstr>
      <vt:lpstr>Economic benchmarking workshops</vt:lpstr>
      <vt:lpstr>Context for this workshop</vt:lpstr>
      <vt:lpstr>Objective of this workshop</vt:lpstr>
      <vt:lpstr>Structure of this workshop</vt:lpstr>
      <vt:lpstr>Why focus on data collection?</vt:lpstr>
      <vt:lpstr>Why collect a broad range of data?</vt:lpstr>
      <vt:lpstr>Overlap with category analysis</vt:lpstr>
      <vt:lpstr>Briefing note responses</vt:lpstr>
      <vt:lpstr>Economic Insights presentation</vt:lpstr>
      <vt:lpstr>Discussion: Model specification issues</vt:lpstr>
      <vt:lpstr>Outputs data requirements</vt:lpstr>
      <vt:lpstr>Revenue</vt:lpstr>
      <vt:lpstr>System Capacity</vt:lpstr>
      <vt:lpstr>System Demand</vt:lpstr>
      <vt:lpstr>Reliability</vt:lpstr>
      <vt:lpstr>Briefing note responses</vt:lpstr>
      <vt:lpstr>Briefing note responses</vt:lpstr>
      <vt:lpstr>Energy Delivered</vt:lpstr>
      <vt:lpstr>System losses</vt:lpstr>
      <vt:lpstr>Environmental factors</vt:lpstr>
      <vt:lpstr>Comments in submissions </vt:lpstr>
      <vt:lpstr>Economic Insights presentation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forecast assessment guideline</dc:title>
  <dc:creator/>
  <cp:lastModifiedBy/>
  <cp:revision>1</cp:revision>
  <dcterms:created xsi:type="dcterms:W3CDTF">2013-05-13T23:29:33Z</dcterms:created>
  <dcterms:modified xsi:type="dcterms:W3CDTF">2013-05-13T23:30:58Z</dcterms:modified>
</cp:coreProperties>
</file>